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5" r:id="rId3"/>
    <p:sldId id="290" r:id="rId4"/>
    <p:sldId id="289" r:id="rId5"/>
    <p:sldId id="288" r:id="rId6"/>
    <p:sldId id="292" r:id="rId7"/>
    <p:sldId id="293" r:id="rId8"/>
    <p:sldId id="284" r:id="rId9"/>
    <p:sldId id="286" r:id="rId10"/>
    <p:sldId id="291" r:id="rId11"/>
    <p:sldId id="287" r:id="rId12"/>
  </p:sldIdLst>
  <p:sldSz cx="9144000" cy="6858000" type="screen4x3"/>
  <p:notesSz cx="6858000" cy="9144000"/>
  <p:defaultTextStyle>
    <a:defPPr>
      <a:defRPr lang="tr-T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8E34"/>
    <a:srgbClr val="FFFFCC"/>
    <a:srgbClr val="050121"/>
    <a:srgbClr val="333333"/>
    <a:srgbClr val="580000"/>
    <a:srgbClr val="969696"/>
    <a:srgbClr val="DDDDDD"/>
    <a:srgbClr val="FEDAD6"/>
    <a:srgbClr val="5D0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>
      <p:cViewPr varScale="1">
        <p:scale>
          <a:sx n="58" d="100"/>
          <a:sy n="58" d="100"/>
        </p:scale>
        <p:origin x="6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41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92B237D-9950-4EB0-91B3-0FEC519831C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232569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noProof="0"/>
              <a:t>Click to edit Master text styles</a:t>
            </a:r>
          </a:p>
          <a:p>
            <a:pPr lvl="1"/>
            <a:r>
              <a:rPr lang="tr-TR" noProof="0"/>
              <a:t>Second level</a:t>
            </a:r>
          </a:p>
          <a:p>
            <a:pPr lvl="2"/>
            <a:r>
              <a:rPr lang="tr-TR" noProof="0"/>
              <a:t>Third level</a:t>
            </a:r>
          </a:p>
          <a:p>
            <a:pPr lvl="3"/>
            <a:r>
              <a:rPr lang="tr-TR" noProof="0"/>
              <a:t>Fourth level</a:t>
            </a:r>
          </a:p>
          <a:p>
            <a:pPr lvl="4"/>
            <a:r>
              <a:rPr lang="tr-TR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0A91FC6-3D07-4992-B64E-8B2198E1DD7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965162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C5DFD33A-21C6-4B9C-9B8B-CD137966CD27}" type="slidenum">
              <a:rPr lang="tr-TR" altLang="en-US"/>
              <a:pPr>
                <a:spcBef>
                  <a:spcPct val="0"/>
                </a:spcBef>
              </a:pPr>
              <a:t>1</a:t>
            </a:fld>
            <a:endParaRPr lang="tr-TR" altLang="en-US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4B167137-106F-4911-9F48-D7586CE25DE7}" type="slidenum">
              <a:rPr lang="tr-TR" altLang="en-US"/>
              <a:pPr>
                <a:spcBef>
                  <a:spcPct val="0"/>
                </a:spcBef>
              </a:pPr>
              <a:t>2</a:t>
            </a:fld>
            <a:endParaRPr lang="tr-TR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9"/>
          <p:cNvSpPr txBox="1">
            <a:spLocks noChangeArrowheads="1"/>
          </p:cNvSpPr>
          <p:nvPr userDrawn="1"/>
        </p:nvSpPr>
        <p:spPr bwMode="auto">
          <a:xfrm>
            <a:off x="5943600" y="200025"/>
            <a:ext cx="274320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000" b="1">
                <a:solidFill>
                  <a:srgbClr val="FFFFCC"/>
                </a:solidFill>
                <a:latin typeface="Tahoma" pitchFamily="34" charset="0"/>
              </a:rPr>
              <a:t>Bilgisayar Mühendisliği Bölümü</a:t>
            </a: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tr-TR"/>
              <a:t>Click to edit Master subtitle style</a:t>
            </a:r>
          </a:p>
        </p:txBody>
      </p:sp>
      <p:sp>
        <p:nvSpPr>
          <p:cNvPr id="90120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66800" y="2057400"/>
            <a:ext cx="70866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tr-TR"/>
              <a:t>Click to edit Master title style</a:t>
            </a:r>
          </a:p>
        </p:txBody>
      </p:sp>
      <p:sp>
        <p:nvSpPr>
          <p:cNvPr id="9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pic>
        <p:nvPicPr>
          <p:cNvPr id="11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571500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79752"/>
            <a:ext cx="2786738" cy="174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39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BBE5D-72DA-403E-982F-97DD55B3986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811344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781800" y="106363"/>
            <a:ext cx="2209800" cy="6218237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152400" y="106363"/>
            <a:ext cx="6477000" cy="621823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6C3EE3-4607-44C8-828A-37A7AE25514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431157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06363"/>
            <a:ext cx="8534400" cy="579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795CC5-F219-49B7-9754-EF0E854EBEB8}" type="slidenum">
              <a:rPr lang="tr-TR" altLang="en-US" smtClean="0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8137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152400" y="914400"/>
            <a:ext cx="7391400" cy="541020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6EA505-76AA-495E-815C-8AF94549A6BB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65808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dirty="0"/>
              <a:t>As</a:t>
            </a:r>
            <a:r>
              <a:rPr lang="en-US" dirty="0"/>
              <a:t>I</a:t>
            </a:r>
            <a:r>
              <a:rPr lang="tr-TR" dirty="0"/>
              <a:t>l başl</a:t>
            </a:r>
            <a:r>
              <a:rPr lang="en-US" dirty="0"/>
              <a:t>I</a:t>
            </a:r>
            <a:r>
              <a:rPr lang="tr-TR" dirty="0"/>
              <a:t>k st</a:t>
            </a:r>
            <a:r>
              <a:rPr lang="en-US" dirty="0"/>
              <a:t>İ</a:t>
            </a:r>
            <a:r>
              <a:rPr lang="tr-TR" dirty="0"/>
              <a:t>l</a:t>
            </a:r>
            <a:r>
              <a:rPr lang="en-US" dirty="0"/>
              <a:t>İ</a:t>
            </a:r>
            <a:r>
              <a:rPr lang="tr-TR" dirty="0"/>
              <a:t> </a:t>
            </a:r>
            <a:r>
              <a:rPr lang="en-US" dirty="0"/>
              <a:t>İ</a:t>
            </a:r>
            <a:r>
              <a:rPr lang="tr-TR" dirty="0"/>
              <a:t>ç</a:t>
            </a:r>
            <a:r>
              <a:rPr lang="en-US" dirty="0"/>
              <a:t>İ</a:t>
            </a:r>
            <a:r>
              <a:rPr lang="tr-TR" dirty="0"/>
              <a:t>n t</a:t>
            </a:r>
            <a:r>
              <a:rPr lang="en-US" dirty="0"/>
              <a:t>I</a:t>
            </a:r>
            <a:r>
              <a:rPr lang="tr-TR" dirty="0"/>
              <a:t>klat</a:t>
            </a:r>
            <a:r>
              <a:rPr lang="en-US" dirty="0"/>
              <a:t>I</a:t>
            </a:r>
            <a:r>
              <a:rPr lang="tr-TR" dirty="0"/>
              <a:t>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4D7A41-DB7E-4B7C-B1E7-203553C448B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5320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E408D4-2E9F-4A26-A3CA-FB0C52E2551E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03787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6200" y="-1524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83EE2D-B193-4DF7-8E07-E2831ABD391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14498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0A55CB-0D82-4FA8-8283-1D0C577030E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3788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E3BFC5-E015-41F6-9033-8F7EE7066BAD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9650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9A257-28E3-40ED-A2ED-369606B291D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96285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9FACF8-D009-4AE7-A9E5-7C11E06AD1D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57693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27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914400"/>
            <a:ext cx="88392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Click to edit Master text styles</a:t>
            </a:r>
          </a:p>
          <a:p>
            <a:pPr lvl="1"/>
            <a:r>
              <a:rPr lang="tr-TR" altLang="en-US" dirty="0"/>
              <a:t>Second level</a:t>
            </a:r>
          </a:p>
          <a:p>
            <a:pPr lvl="2"/>
            <a:r>
              <a:rPr lang="tr-TR" altLang="en-US" dirty="0"/>
              <a:t>Third level</a:t>
            </a:r>
          </a:p>
          <a:p>
            <a:pPr lvl="3"/>
            <a:r>
              <a:rPr lang="tr-TR" altLang="en-US" dirty="0"/>
              <a:t>Fourth level</a:t>
            </a:r>
          </a:p>
          <a:p>
            <a:pPr lvl="4"/>
            <a:r>
              <a:rPr lang="tr-TR" altLang="en-US" dirty="0"/>
              <a:t>Fifth level</a:t>
            </a:r>
          </a:p>
        </p:txBody>
      </p:sp>
      <p:sp>
        <p:nvSpPr>
          <p:cNvPr id="35890" name="Rectangle 5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53200"/>
            <a:ext cx="457200" cy="76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rgbClr val="FFFFE5"/>
                </a:solidFill>
              </a:defRPr>
            </a:lvl1pPr>
          </a:lstStyle>
          <a:p>
            <a:fld id="{68795CC5-F219-49B7-9754-EF0E854EBEB8}" type="slidenum">
              <a:rPr lang="tr-TR" altLang="en-US"/>
              <a:pPr/>
              <a:t>‹#›</a:t>
            </a:fld>
            <a:endParaRPr lang="tr-TR" altLang="en-US"/>
          </a:p>
        </p:txBody>
      </p:sp>
      <p:sp>
        <p:nvSpPr>
          <p:cNvPr id="1030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100000">
                <a:schemeClr val="accent1">
                  <a:lumMod val="75000"/>
                </a:schemeClr>
              </a:gs>
              <a:gs pos="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31" name="Rectangle 45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06363"/>
            <a:ext cx="7848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Başlık</a:t>
            </a:r>
          </a:p>
        </p:txBody>
      </p:sp>
      <p:sp>
        <p:nvSpPr>
          <p:cNvPr id="3" name="Text Box 68"/>
          <p:cNvSpPr txBox="1">
            <a:spLocks noChangeArrowheads="1"/>
          </p:cNvSpPr>
          <p:nvPr userDrawn="1"/>
        </p:nvSpPr>
        <p:spPr bwMode="auto">
          <a:xfrm>
            <a:off x="1447800" y="6536422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GT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Ü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-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Bilgisayar Mühendisliği Bölümü</a:t>
            </a:r>
          </a:p>
        </p:txBody>
      </p:sp>
      <p:pic>
        <p:nvPicPr>
          <p:cNvPr id="1039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3" y="5867400"/>
            <a:ext cx="985007" cy="98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3955"/>
            <a:ext cx="1110043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68"/>
          <p:cNvSpPr txBox="1">
            <a:spLocks noChangeArrowheads="1"/>
          </p:cNvSpPr>
          <p:nvPr userDrawn="1"/>
        </p:nvSpPr>
        <p:spPr bwMode="auto">
          <a:xfrm>
            <a:off x="4572000" y="6529000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BİL 495/496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Bitirme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Projesi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endParaRPr lang="tr-TR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Batang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tlcam.com/changelog.php" TargetMode="External"/><Relationship Id="rId2" Type="http://schemas.openxmlformats.org/officeDocument/2006/relationships/hyperlink" Target="http://www.wiki-zero.com/index.php?q=aHR0cHM6Ly90ci53aWtpcGVkaWEub3JnL3dpa2kvRy1rb2R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winder/Universal-G-Code-Sender" TargetMode="External"/><Relationship Id="rId4" Type="http://schemas.openxmlformats.org/officeDocument/2006/relationships/hyperlink" Target="https://github.com/synthetos/TinyG/wiki/Homing-and-Limits-Setup-and-Troubleshootin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ki-zero.com/index.php?q=aHR0cHM6Ly90ci53aWtpcGVkaWEub3JnL3dpa2kvQ05D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wiki-zero.com/index.php?q=aHR0cHM6Ly90ci53aWtpcGVkaWEub3JnL3cvaW5kZXgucGhwP3RpdGxlPUJpbGdpc2F5YXJfZGVzdGVrbGlfJUMzJUJDcmV0aW0mYWN0aW9uPWVkaXQmcmVkbGluaz0x" TargetMode="External"/><Relationship Id="rId4" Type="http://schemas.openxmlformats.org/officeDocument/2006/relationships/hyperlink" Target="http://www.wiki-zero.com/index.php?q=aHR0cHM6Ly90ci53aWtpcGVkaWEub3JnL3dpa2kvUHJvZ3JhbWxhbWFfZGlsa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981200"/>
            <a:ext cx="8763000" cy="1981200"/>
          </a:xfrm>
        </p:spPr>
        <p:txBody>
          <a:bodyPr/>
          <a:lstStyle/>
          <a:p>
            <a:pPr eaLnBrk="1" hangingPunct="1"/>
            <a:br>
              <a:rPr lang="tr-TR" altLang="en-US" sz="3600" dirty="0"/>
            </a:br>
            <a:r>
              <a:rPr lang="tr-TR" altLang="en-US" sz="3600" dirty="0"/>
              <a:t>GTÜ BİL MUH BİL 496</a:t>
            </a:r>
            <a:br>
              <a:rPr lang="tr-TR" altLang="en-US" sz="3600" dirty="0"/>
            </a:br>
            <a:r>
              <a:rPr lang="tr-TR" altLang="en-US" sz="3600" dirty="0"/>
              <a:t>2.BULUŞMA</a:t>
            </a:r>
            <a:br>
              <a:rPr lang="tr-TR" altLang="en-US" sz="3600" dirty="0"/>
            </a:br>
            <a:r>
              <a:rPr lang="tr-TR" altLang="en-US" sz="2800" dirty="0"/>
              <a:t>CNC Makinasının </a:t>
            </a:r>
            <a:r>
              <a:rPr lang="tr-TR" altLang="en-US" sz="2800" dirty="0" err="1"/>
              <a:t>Arayüz</a:t>
            </a:r>
            <a:r>
              <a:rPr lang="tr-TR" altLang="en-US" sz="2800" dirty="0"/>
              <a:t> Yardımıyla Kullanılması</a:t>
            </a:r>
            <a:endParaRPr lang="tr-TR" altLang="en-US" sz="360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810000"/>
            <a:ext cx="6400800" cy="3429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000" b="1" dirty="0"/>
              <a:t>Ahmet </a:t>
            </a:r>
            <a:r>
              <a:rPr lang="tr-TR" altLang="en-US" sz="2000" b="1" dirty="0"/>
              <a:t>ÖZYILMAZ</a:t>
            </a:r>
          </a:p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Proje Danışmanı: Prof. Dr. Erkan ZERGEROĞLU</a:t>
            </a:r>
          </a:p>
          <a:p>
            <a:pPr eaLnBrk="1" hangingPunct="1">
              <a:lnSpc>
                <a:spcPct val="80000"/>
              </a:lnSpc>
            </a:pPr>
            <a:r>
              <a:rPr lang="tr-TR" altLang="en-US" sz="1800" b="1" dirty="0"/>
              <a:t>NİSAN 2018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9281B3A-2B73-4A24-BD46-5953291C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Referans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AE537D3-81CE-447E-9BC1-1EC05FD1C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8077200" cy="5410200"/>
          </a:xfrm>
        </p:spPr>
        <p:txBody>
          <a:bodyPr/>
          <a:lstStyle/>
          <a:p>
            <a:r>
              <a:rPr lang="tr-TR" sz="2000" dirty="0"/>
              <a:t>G-</a:t>
            </a:r>
            <a:r>
              <a:rPr lang="tr-TR" sz="2000" dirty="0" err="1"/>
              <a:t>Code</a:t>
            </a:r>
            <a:endParaRPr lang="tr-TR" sz="2000" dirty="0"/>
          </a:p>
          <a:p>
            <a:pPr marL="0" indent="0">
              <a:buNone/>
            </a:pPr>
            <a:r>
              <a:rPr lang="tr-TR" sz="2000" dirty="0">
                <a:hlinkClick r:id="rId2"/>
              </a:rPr>
              <a:t>http://www.wiki-zero.com/index.php?q=aHR0cHM6Ly90ci53aWtpcGVkaWEub3JnL3dpa2kvRy1rb2R1</a:t>
            </a:r>
            <a:endParaRPr lang="tr-TR" sz="2000" dirty="0"/>
          </a:p>
          <a:p>
            <a:r>
              <a:rPr lang="tr-TR" sz="2000" dirty="0" err="1"/>
              <a:t>Estl</a:t>
            </a:r>
            <a:r>
              <a:rPr lang="tr-TR" sz="2000" dirty="0"/>
              <a:t> Cam(</a:t>
            </a:r>
            <a:r>
              <a:rPr lang="tr-TR" sz="2000" dirty="0" err="1"/>
              <a:t>Arayüz</a:t>
            </a:r>
            <a:r>
              <a:rPr lang="tr-TR" sz="2000" dirty="0"/>
              <a:t> tasarımı için )</a:t>
            </a:r>
          </a:p>
          <a:p>
            <a:pPr marL="0" indent="0">
              <a:buNone/>
            </a:pPr>
            <a:r>
              <a:rPr lang="tr-TR" sz="2000" dirty="0">
                <a:hlinkClick r:id="rId3"/>
              </a:rPr>
              <a:t>http://www.estlcam.com/changelog.php</a:t>
            </a:r>
            <a:endParaRPr lang="tr-TR" sz="2000" dirty="0"/>
          </a:p>
          <a:p>
            <a:r>
              <a:rPr lang="tr-TR" sz="2000" dirty="0" err="1"/>
              <a:t>Homing</a:t>
            </a:r>
            <a:r>
              <a:rPr lang="tr-TR" sz="2000" dirty="0"/>
              <a:t> Problem Araştırması </a:t>
            </a:r>
          </a:p>
          <a:p>
            <a:pPr marL="0" indent="0">
              <a:buNone/>
            </a:pPr>
            <a:r>
              <a:rPr lang="tr-TR" sz="2000" dirty="0">
                <a:hlinkClick r:id="rId4"/>
              </a:rPr>
              <a:t>https://github.com/synthetos/TinyG/wiki/Homing-and-Limits-Setup-and-Troubleshooting</a:t>
            </a:r>
            <a:endParaRPr lang="tr-TR" sz="2000" dirty="0"/>
          </a:p>
          <a:p>
            <a:r>
              <a:rPr lang="tr-TR" sz="2000" dirty="0"/>
              <a:t>Universal GCODE SENDER</a:t>
            </a:r>
          </a:p>
          <a:p>
            <a:pPr marL="0" indent="0">
              <a:buNone/>
            </a:pPr>
            <a:r>
              <a:rPr lang="tr-TR" sz="2000" dirty="0">
                <a:hlinkClick r:id="rId5"/>
              </a:rPr>
              <a:t>https://github.com/winder/Universal-G-Code-Sender</a:t>
            </a:r>
            <a:endParaRPr lang="tr-TR" sz="2000" dirty="0"/>
          </a:p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602848D2-ABAA-4867-B534-5BAAE00F0C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10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22183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82953" y="838200"/>
            <a:ext cx="7391400" cy="5410200"/>
          </a:xfrm>
        </p:spPr>
        <p:txBody>
          <a:bodyPr/>
          <a:lstStyle/>
          <a:p>
            <a:pPr algn="ctr"/>
            <a:endParaRPr lang="tr-TR" sz="7200" dirty="0"/>
          </a:p>
          <a:p>
            <a:pPr marL="0" indent="0" algn="ctr">
              <a:buNone/>
            </a:pPr>
            <a:r>
              <a:rPr lang="tr-TR" sz="7200" dirty="0"/>
              <a:t>TEŞEKKÜRLER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11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750616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D79C4B9-F984-4206-AFD2-FD0541FAF3C1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tr-TR" altLang="en-US" sz="1000">
              <a:solidFill>
                <a:srgbClr val="FFFFE5"/>
              </a:solidFill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95400"/>
            <a:ext cx="7467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tr-TR" altLang="en-US" sz="2400" dirty="0" err="1"/>
              <a:t>Gcode</a:t>
            </a: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GRBL kütüphanesi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Bağlantı – Test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Başarı Kriterleri 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Kaynaklar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İçerik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95482EA-9E7E-4647-83B1-2B5FA458B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	G- CODE ?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DF881541-29D0-40F4-9F67-99D956A27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79" y="838200"/>
            <a:ext cx="6578600" cy="3700462"/>
          </a:xfr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60A91734-DE2E-422A-AC19-67358FF506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3</a:t>
            </a:fld>
            <a:endParaRPr lang="tr-TR" alt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F2971A7A-50E4-49ED-B143-849C7B6874EE}"/>
              </a:ext>
            </a:extLst>
          </p:cNvPr>
          <p:cNvSpPr/>
          <p:nvPr/>
        </p:nvSpPr>
        <p:spPr>
          <a:xfrm>
            <a:off x="517618" y="4580202"/>
            <a:ext cx="826239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>
                <a:solidFill>
                  <a:srgbClr val="222222"/>
                </a:solidFill>
                <a:latin typeface="Arial" panose="020B0604020202020204" pitchFamily="34" charset="0"/>
              </a:rPr>
              <a:t>G-kodu</a:t>
            </a:r>
            <a:r>
              <a:rPr lang="tr-TR" dirty="0">
                <a:solidFill>
                  <a:srgbClr val="222222"/>
                </a:solidFill>
                <a:latin typeface="Arial" panose="020B0604020202020204" pitchFamily="34" charset="0"/>
              </a:rPr>
              <a:t> (G-kodları ya da RS-274) birçok çeşidi olan </a:t>
            </a:r>
            <a:r>
              <a:rPr lang="tr-TR" dirty="0">
                <a:solidFill>
                  <a:srgbClr val="0B0080"/>
                </a:solidFill>
                <a:latin typeface="Arial" panose="020B0604020202020204" pitchFamily="34" charset="0"/>
                <a:hlinkClick r:id="rId3" tooltip="CNC"/>
              </a:rPr>
              <a:t>nümerik kontrol</a:t>
            </a:r>
            <a:r>
              <a:rPr lang="tr-TR" dirty="0">
                <a:solidFill>
                  <a:srgbClr val="222222"/>
                </a:solidFill>
                <a:latin typeface="Arial" panose="020B0604020202020204" pitchFamily="34" charset="0"/>
              </a:rPr>
              <a:t> amaçlı kullanılan bir </a:t>
            </a:r>
            <a:r>
              <a:rPr lang="tr-TR" dirty="0">
                <a:solidFill>
                  <a:srgbClr val="0B0080"/>
                </a:solidFill>
                <a:latin typeface="Arial" panose="020B0604020202020204" pitchFamily="34" charset="0"/>
                <a:hlinkClick r:id="rId4" tooltip="Programlama dili"/>
              </a:rPr>
              <a:t>programlama dilidir</a:t>
            </a:r>
            <a:r>
              <a:rPr lang="tr-TR" dirty="0">
                <a:solidFill>
                  <a:srgbClr val="222222"/>
                </a:solidFill>
                <a:latin typeface="Arial" panose="020B0604020202020204" pitchFamily="34" charset="0"/>
              </a:rPr>
              <a:t>. Genellikle otomatik makine parçalarını kontrol etmek için </a:t>
            </a:r>
            <a:r>
              <a:rPr lang="tr-TR" dirty="0">
                <a:solidFill>
                  <a:srgbClr val="A55858"/>
                </a:solidFill>
                <a:latin typeface="Arial" panose="020B0604020202020204" pitchFamily="34" charset="0"/>
                <a:hlinkClick r:id="rId5" tooltip="Bilgisayar destekli üretim (sayfa mevcut değil)"/>
              </a:rPr>
              <a:t>bilgisayar destekli üretimde</a:t>
            </a:r>
            <a:r>
              <a:rPr lang="tr-TR" dirty="0">
                <a:solidFill>
                  <a:srgbClr val="222222"/>
                </a:solidFill>
                <a:latin typeface="Arial" panose="020B0604020202020204" pitchFamily="34" charset="0"/>
              </a:rPr>
              <a:t> kullanılır. G-kodu sık sık </a:t>
            </a:r>
            <a:r>
              <a:rPr lang="tr-TR" b="1" dirty="0">
                <a:solidFill>
                  <a:srgbClr val="222222"/>
                </a:solidFill>
                <a:latin typeface="Arial" panose="020B0604020202020204" pitchFamily="34" charset="0"/>
              </a:rPr>
              <a:t>G programlama dili</a:t>
            </a:r>
            <a:r>
              <a:rPr lang="tr-TR" dirty="0">
                <a:solidFill>
                  <a:srgbClr val="222222"/>
                </a:solidFill>
                <a:latin typeface="Arial" panose="020B0604020202020204" pitchFamily="34" charset="0"/>
              </a:rPr>
              <a:t> olarak da kullanılır. G programlama dili temel olarak kesici takıma ya da parçaya ne yapması gerektiğini belirtir.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8895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FAEB8E2-22BF-4110-9445-9C1F3A876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Bağlantı  - Test Kısmı		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AAAEFDC-7BC1-42D9-ADDA-468938379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914400"/>
            <a:ext cx="6019800" cy="5410200"/>
          </a:xfrm>
        </p:spPr>
        <p:txBody>
          <a:bodyPr/>
          <a:lstStyle/>
          <a:p>
            <a:r>
              <a:rPr lang="tr-TR" dirty="0" err="1"/>
              <a:t>Ardunio</a:t>
            </a:r>
            <a:r>
              <a:rPr lang="tr-TR" dirty="0"/>
              <a:t> UNO  ile Paralel Port bağlantısı için hazırlanmış olan bağlantı kabloları Voltmetre ve </a:t>
            </a:r>
            <a:r>
              <a:rPr lang="tr-TR" dirty="0" err="1"/>
              <a:t>Ardunio</a:t>
            </a:r>
            <a:r>
              <a:rPr lang="tr-TR" dirty="0"/>
              <a:t> UNO’nun data </a:t>
            </a:r>
            <a:r>
              <a:rPr lang="tr-TR" dirty="0" err="1"/>
              <a:t>sheet</a:t>
            </a:r>
            <a:r>
              <a:rPr lang="tr-TR" dirty="0"/>
              <a:t> i ile kontrol edildi. </a:t>
            </a:r>
          </a:p>
          <a:p>
            <a:r>
              <a:rPr lang="tr-TR" dirty="0"/>
              <a:t>Test için yapılmış programlar kullanılarak UNO’nun bağlantılarının doğru yapıldığı test edildi.(ESTCAM – Universal </a:t>
            </a:r>
            <a:r>
              <a:rPr lang="tr-TR" dirty="0" err="1"/>
              <a:t>Gcode</a:t>
            </a:r>
            <a:r>
              <a:rPr lang="tr-TR" dirty="0"/>
              <a:t> </a:t>
            </a:r>
            <a:r>
              <a:rPr lang="tr-TR" dirty="0" err="1"/>
              <a:t>Sender</a:t>
            </a:r>
            <a:r>
              <a:rPr lang="tr-TR" dirty="0"/>
              <a:t>)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C81EC74-F42C-44B6-B8D6-4E0EF26A10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4</a:t>
            </a:fld>
            <a:endParaRPr lang="tr-TR" altLang="en-US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40ECF41F-BB17-4E33-9E7E-F851E0925F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598" y="3703099"/>
            <a:ext cx="2540002" cy="1428751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F51CD5BC-9A9A-4B8D-89D4-1EE293AFF5B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598" y="762000"/>
            <a:ext cx="2540002" cy="1428751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DDBD90DB-1EDB-4F5E-ADA7-8C5C5034CA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616" y="2241058"/>
            <a:ext cx="2540000" cy="1428750"/>
          </a:xfrm>
          <a:prstGeom prst="rect">
            <a:avLst/>
          </a:prstGeom>
        </p:spPr>
      </p:pic>
      <p:pic>
        <p:nvPicPr>
          <p:cNvPr id="14" name="Resim 13">
            <a:extLst>
              <a:ext uri="{FF2B5EF4-FFF2-40B4-BE49-F238E27FC236}">
                <a16:creationId xmlns:a16="http://schemas.microsoft.com/office/drawing/2014/main" id="{3A8FFCCF-03C9-4D3A-BB2D-1C64763654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4899" y="4895850"/>
            <a:ext cx="26670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72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A582DB2-2644-4D7E-89A2-649496B1F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video_2018-04-11_00-06-42">
            <a:hlinkClick r:id="" action="ppaction://media"/>
            <a:extLst>
              <a:ext uri="{FF2B5EF4-FFF2-40B4-BE49-F238E27FC236}">
                <a16:creationId xmlns:a16="http://schemas.microsoft.com/office/drawing/2014/main" id="{81FD79F7-B440-414C-82F6-D56392F44A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730" y="990600"/>
            <a:ext cx="8153400" cy="4586287"/>
          </a:xfr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FFBA135-15E5-46D4-97AF-D4FBE6090F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5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869042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BAE76C1-07AD-457D-969E-E5911464B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Arayüz</a:t>
            </a:r>
            <a:r>
              <a:rPr lang="tr-TR" dirty="0"/>
              <a:t> Tasarımı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38E513A-63F9-4151-A294-87778D6B9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300" y="1295400"/>
            <a:ext cx="7391400" cy="4513870"/>
          </a:xfrm>
          <a:prstGeom prst="rect">
            <a:avLst/>
          </a:pr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39E52437-2033-47D8-BBC5-A714972E58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6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152831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18A848E-1B17-4ECD-BDD5-526F09FB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Ardunio</a:t>
            </a:r>
            <a:r>
              <a:rPr lang="tr-TR" dirty="0"/>
              <a:t> MEGA - GRBL 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3BBC9C8-6137-45B8-B41E-4277154E13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7</a:t>
            </a:fld>
            <a:endParaRPr lang="tr-TR" alt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1FC1359C-29DF-4279-9D22-627E7D2707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0600" y="990600"/>
            <a:ext cx="3827460" cy="5410200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F2DB5AFC-5663-4D18-8C65-47E1D80E538E}"/>
              </a:ext>
            </a:extLst>
          </p:cNvPr>
          <p:cNvSpPr txBox="1"/>
          <p:nvPr/>
        </p:nvSpPr>
        <p:spPr>
          <a:xfrm>
            <a:off x="304800" y="1143000"/>
            <a:ext cx="4038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  <a:p>
            <a:endParaRPr lang="tr-TR" dirty="0"/>
          </a:p>
          <a:p>
            <a:r>
              <a:rPr lang="tr-TR" dirty="0" err="1"/>
              <a:t>Ardunio</a:t>
            </a:r>
            <a:r>
              <a:rPr lang="tr-TR" dirty="0"/>
              <a:t> </a:t>
            </a:r>
            <a:r>
              <a:rPr lang="tr-TR" dirty="0" err="1"/>
              <a:t>Uno</a:t>
            </a:r>
            <a:r>
              <a:rPr lang="tr-TR" dirty="0"/>
              <a:t> ile çalışan mekanizmanın aynısını </a:t>
            </a:r>
            <a:r>
              <a:rPr lang="tr-TR" dirty="0" err="1"/>
              <a:t>Ardunio</a:t>
            </a:r>
            <a:r>
              <a:rPr lang="tr-TR" dirty="0"/>
              <a:t> MEGA ya taşımak için öncelikle PIN bağlantıları yapıldı.</a:t>
            </a:r>
          </a:p>
          <a:p>
            <a:endParaRPr lang="tr-TR" dirty="0"/>
          </a:p>
          <a:p>
            <a:r>
              <a:rPr lang="tr-TR" dirty="0"/>
              <a:t>Bağlantılar paralel porta </a:t>
            </a:r>
            <a:r>
              <a:rPr lang="tr-TR" dirty="0" err="1"/>
              <a:t>lehimlendi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/>
              <a:t>GRBL kütüphanesi </a:t>
            </a:r>
            <a:r>
              <a:rPr lang="tr-TR" dirty="0" err="1"/>
              <a:t>MEGA’nın</a:t>
            </a:r>
            <a:r>
              <a:rPr lang="tr-TR" dirty="0"/>
              <a:t> içine yüklendi.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2081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229600" cy="579437"/>
          </a:xfrm>
        </p:spPr>
        <p:txBody>
          <a:bodyPr/>
          <a:lstStyle/>
          <a:p>
            <a:pPr eaLnBrk="1" hangingPunct="1"/>
            <a:r>
              <a:rPr lang="tr-TR" altLang="en-US" sz="3600" dirty="0"/>
              <a:t>Proje Gereksinimlerden ne yapıldı ? 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52400" y="914400"/>
            <a:ext cx="80010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eaLnBrk="1" hangingPunct="1"/>
            <a:r>
              <a:rPr lang="tr-TR" altLang="en-US" sz="2600" dirty="0" err="1"/>
              <a:t>Ardunio</a:t>
            </a:r>
            <a:r>
              <a:rPr lang="tr-TR" altLang="en-US" sz="2600" dirty="0"/>
              <a:t> UNO ile paralel port bağlantısı sağlandı. </a:t>
            </a:r>
          </a:p>
          <a:p>
            <a:pPr marL="457200" lvl="1" indent="0" eaLnBrk="1" hangingPunct="1">
              <a:buNone/>
            </a:pPr>
            <a:r>
              <a:rPr lang="tr-TR" altLang="en-US" sz="2600" dirty="0"/>
              <a:t>- Örnek CNC yazılımları ile cihazın </a:t>
            </a:r>
            <a:r>
              <a:rPr lang="tr-TR" altLang="en-US" sz="2600" dirty="0" err="1"/>
              <a:t>haraketi</a:t>
            </a:r>
            <a:r>
              <a:rPr lang="tr-TR" altLang="en-US" sz="2600" dirty="0"/>
              <a:t> 3 boyutta kontrol edildi.</a:t>
            </a:r>
          </a:p>
          <a:p>
            <a:pPr lvl="1" eaLnBrk="1" hangingPunct="1"/>
            <a:r>
              <a:rPr lang="tr-TR" altLang="en-US" sz="2600" dirty="0"/>
              <a:t>UNO </a:t>
            </a:r>
            <a:r>
              <a:rPr lang="tr-TR" altLang="en-US" sz="2600" dirty="0" err="1"/>
              <a:t>nun</a:t>
            </a:r>
            <a:r>
              <a:rPr lang="tr-TR" altLang="en-US" sz="2600" dirty="0"/>
              <a:t> bağlantılarının aynısını MEGA için gerçekleştirildi.</a:t>
            </a:r>
          </a:p>
          <a:p>
            <a:pPr lvl="1" eaLnBrk="1" hangingPunct="1"/>
            <a:r>
              <a:rPr lang="tr-TR" altLang="en-US" sz="2600" dirty="0" err="1"/>
              <a:t>Arayüz</a:t>
            </a:r>
            <a:r>
              <a:rPr lang="tr-TR" altLang="en-US" sz="2600" dirty="0"/>
              <a:t> tasarımına başlandı.</a:t>
            </a:r>
          </a:p>
          <a:p>
            <a:pPr lvl="1" eaLnBrk="1" hangingPunct="1"/>
            <a:r>
              <a:rPr lang="tr-TR" altLang="en-US" sz="2600" dirty="0" err="1"/>
              <a:t>Homing</a:t>
            </a:r>
            <a:r>
              <a:rPr lang="tr-TR" altLang="en-US" sz="2600" dirty="0"/>
              <a:t> Problem ile ilgili araştırma yapıldı.</a:t>
            </a:r>
          </a:p>
          <a:p>
            <a:pPr lvl="1" eaLnBrk="1" hangingPunct="1"/>
            <a:endParaRPr lang="tr-TR" altLang="en-US" sz="20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00E6C04-DE5A-46A3-82C2-22966B2826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738" y="4572000"/>
            <a:ext cx="2063058" cy="18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5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09600" y="-289719"/>
            <a:ext cx="7848600" cy="579437"/>
          </a:xfrm>
        </p:spPr>
        <p:txBody>
          <a:bodyPr/>
          <a:lstStyle/>
          <a:p>
            <a:br>
              <a:rPr lang="tr-TR" altLang="en-US" dirty="0"/>
            </a:br>
            <a:r>
              <a:rPr lang="tr-TR" altLang="en-US" dirty="0"/>
              <a:t>Başarı Kriterleri 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tr-TR" dirty="0" err="1">
                <a:solidFill>
                  <a:srgbClr val="00B050"/>
                </a:solidFill>
              </a:rPr>
              <a:t>Ardunio</a:t>
            </a:r>
            <a:r>
              <a:rPr lang="tr-TR" dirty="0">
                <a:solidFill>
                  <a:srgbClr val="00B050"/>
                </a:solidFill>
              </a:rPr>
              <a:t> UNO ile çalışan sistemin </a:t>
            </a:r>
            <a:r>
              <a:rPr lang="tr-TR" dirty="0" err="1">
                <a:solidFill>
                  <a:srgbClr val="00B050"/>
                </a:solidFill>
              </a:rPr>
              <a:t>Ardunio</a:t>
            </a:r>
            <a:r>
              <a:rPr lang="tr-TR" dirty="0">
                <a:solidFill>
                  <a:srgbClr val="00B050"/>
                </a:solidFill>
              </a:rPr>
              <a:t> MEGA ile gerçekleştirilmesi.</a:t>
            </a:r>
          </a:p>
          <a:p>
            <a:pPr marL="514350" indent="-514350">
              <a:buFont typeface="+mj-lt"/>
              <a:buAutoNum type="arabicPeriod"/>
            </a:pPr>
            <a:endParaRPr lang="tr-TR" dirty="0">
              <a:solidFill>
                <a:srgbClr val="00B05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tr-TR" dirty="0">
                <a:solidFill>
                  <a:srgbClr val="FF0000"/>
                </a:solidFill>
              </a:rPr>
              <a:t>‘’</a:t>
            </a:r>
            <a:r>
              <a:rPr lang="tr-TR" dirty="0" err="1">
                <a:solidFill>
                  <a:srgbClr val="FF0000"/>
                </a:solidFill>
              </a:rPr>
              <a:t>Homing</a:t>
            </a:r>
            <a:r>
              <a:rPr lang="tr-TR" dirty="0">
                <a:solidFill>
                  <a:srgbClr val="FF0000"/>
                </a:solidFill>
              </a:rPr>
              <a:t>’’Problemini çözmek.</a:t>
            </a:r>
          </a:p>
          <a:p>
            <a:pPr marL="514350" indent="-514350">
              <a:buFont typeface="+mj-lt"/>
              <a:buAutoNum type="arabicPeriod"/>
            </a:pP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>
                <a:solidFill>
                  <a:srgbClr val="FF0000"/>
                </a:solidFill>
              </a:rPr>
              <a:t>Kullanıcı </a:t>
            </a:r>
            <a:r>
              <a:rPr lang="tr-TR" dirty="0" err="1">
                <a:solidFill>
                  <a:srgbClr val="FF0000"/>
                </a:solidFill>
              </a:rPr>
              <a:t>Arayüzünün</a:t>
            </a:r>
            <a:r>
              <a:rPr lang="tr-TR" dirty="0">
                <a:solidFill>
                  <a:srgbClr val="FF0000"/>
                </a:solidFill>
              </a:rPr>
              <a:t>  geliştirilmesi.</a:t>
            </a:r>
          </a:p>
          <a:p>
            <a:pPr marL="514350" indent="-514350">
              <a:buFont typeface="+mj-lt"/>
              <a:buAutoNum type="arabicPeriod"/>
            </a:pPr>
            <a:endParaRPr lang="tr-TR" dirty="0"/>
          </a:p>
          <a:p>
            <a:pPr marL="514350" indent="-514350">
              <a:buFont typeface="+mj-lt"/>
              <a:buAutoNum type="arabicPeriod"/>
            </a:pPr>
            <a:r>
              <a:rPr lang="tr-TR" dirty="0" err="1">
                <a:solidFill>
                  <a:srgbClr val="FF0000"/>
                </a:solidFill>
              </a:rPr>
              <a:t>Arayüz</a:t>
            </a:r>
            <a:r>
              <a:rPr lang="tr-TR" dirty="0">
                <a:solidFill>
                  <a:srgbClr val="FF0000"/>
                </a:solidFill>
              </a:rPr>
              <a:t> ile 2D şekillerin çizilmesi. </a:t>
            </a:r>
            <a:r>
              <a:rPr lang="tr-TR" dirty="0"/>
              <a:t>	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9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02453870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1338</TotalTime>
  <Words>247</Words>
  <Application>Microsoft Office PowerPoint</Application>
  <PresentationFormat>Ekran Gösterisi (4:3)</PresentationFormat>
  <Paragraphs>69</Paragraphs>
  <Slides>11</Slides>
  <Notes>2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5" baseType="lpstr">
      <vt:lpstr>Batang</vt:lpstr>
      <vt:lpstr>Arial</vt:lpstr>
      <vt:lpstr>Tahoma</vt:lpstr>
      <vt:lpstr>Default Design</vt:lpstr>
      <vt:lpstr> GTÜ BİL MUH BİL 496 2.BULUŞMA CNC Makinasının Arayüz Yardımıyla Kullanılması</vt:lpstr>
      <vt:lpstr>İçerik</vt:lpstr>
      <vt:lpstr>  G- CODE ? </vt:lpstr>
      <vt:lpstr>Bağlantı  - Test Kısmı  </vt:lpstr>
      <vt:lpstr>PowerPoint Sunusu</vt:lpstr>
      <vt:lpstr>Arayüz Tasarımı</vt:lpstr>
      <vt:lpstr>Ardunio MEGA - GRBL </vt:lpstr>
      <vt:lpstr>Proje Gereksinimlerden ne yapıldı ? </vt:lpstr>
      <vt:lpstr> Başarı Kriterleri </vt:lpstr>
      <vt:lpstr>Referans</vt:lpstr>
      <vt:lpstr>PowerPoint Sunusu</vt:lpstr>
    </vt:vector>
  </TitlesOfParts>
  <Company>gyte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sunum formati</dc:title>
  <dc:creator>inanc tahrali</dc:creator>
  <cp:lastModifiedBy>Ahmet Özyılmaz</cp:lastModifiedBy>
  <cp:revision>197</cp:revision>
  <dcterms:created xsi:type="dcterms:W3CDTF">2007-08-26T20:02:13Z</dcterms:created>
  <dcterms:modified xsi:type="dcterms:W3CDTF">2018-04-19T05:34:59Z</dcterms:modified>
</cp:coreProperties>
</file>